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18B7D-7B34-4009-9735-7E78E23DC0E3}" type="datetimeFigureOut">
              <a:rPr lang="es-ES" smtClean="0"/>
              <a:pPr/>
              <a:t>30/09/2015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8028F-6869-4C5D-83AF-2A802374AB7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8028F-6869-4C5D-83AF-2A802374AB77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logo FCVb 09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3568" y="260648"/>
            <a:ext cx="1403332" cy="541434"/>
          </a:xfrm>
          <a:prstGeom prst="rect">
            <a:avLst/>
          </a:prstGeom>
        </p:spPr>
      </p:pic>
      <p:sp>
        <p:nvSpPr>
          <p:cNvPr id="8" name="7 Rectángulo"/>
          <p:cNvSpPr/>
          <p:nvPr userDrawn="1"/>
        </p:nvSpPr>
        <p:spPr>
          <a:xfrm>
            <a:off x="216024" y="0"/>
            <a:ext cx="25152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 userDrawn="1"/>
        </p:nvSpPr>
        <p:spPr>
          <a:xfrm>
            <a:off x="0" y="2332"/>
            <a:ext cx="442492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13" name="12 Conector recto"/>
          <p:cNvCxnSpPr/>
          <p:nvPr userDrawn="1"/>
        </p:nvCxnSpPr>
        <p:spPr>
          <a:xfrm>
            <a:off x="2411760" y="260648"/>
            <a:ext cx="0" cy="6480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 userDrawn="1"/>
        </p:nvCxnSpPr>
        <p:spPr>
          <a:xfrm>
            <a:off x="539552" y="980728"/>
            <a:ext cx="8280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 userDrawn="1"/>
        </p:nvCxnSpPr>
        <p:spPr>
          <a:xfrm>
            <a:off x="395536" y="0"/>
            <a:ext cx="0" cy="68580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Rectángulo"/>
          <p:cNvSpPr/>
          <p:nvPr userDrawn="1"/>
        </p:nvSpPr>
        <p:spPr>
          <a:xfrm flipH="1">
            <a:off x="9099125" y="0"/>
            <a:ext cx="107504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6B3D7-7E0F-45A7-9F38-D65C5F510358}" type="datetimeFigureOut">
              <a:rPr lang="es-ES" smtClean="0"/>
              <a:pPr/>
              <a:t>30/09/2015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025B-FBC9-477B-8675-634F315BC5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6B3D7-7E0F-45A7-9F38-D65C5F510358}" type="datetimeFigureOut">
              <a:rPr lang="es-ES" smtClean="0"/>
              <a:pPr/>
              <a:t>30/09/2015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025B-FBC9-477B-8675-634F315BC5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6B3D7-7E0F-45A7-9F38-D65C5F510358}" type="datetimeFigureOut">
              <a:rPr lang="es-ES" smtClean="0"/>
              <a:pPr/>
              <a:t>30/09/2015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025B-FBC9-477B-8675-634F315BC5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6B3D7-7E0F-45A7-9F38-D65C5F510358}" type="datetimeFigureOut">
              <a:rPr lang="es-ES" smtClean="0"/>
              <a:pPr/>
              <a:t>30/09/2015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025B-FBC9-477B-8675-634F315BC5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6B3D7-7E0F-45A7-9F38-D65C5F510358}" type="datetimeFigureOut">
              <a:rPr lang="es-ES" smtClean="0"/>
              <a:pPr/>
              <a:t>30/09/2015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025B-FBC9-477B-8675-634F315BC5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6B3D7-7E0F-45A7-9F38-D65C5F510358}" type="datetimeFigureOut">
              <a:rPr lang="es-ES" smtClean="0"/>
              <a:pPr/>
              <a:t>30/09/2015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025B-FBC9-477B-8675-634F315BC5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6B3D7-7E0F-45A7-9F38-D65C5F510358}" type="datetimeFigureOut">
              <a:rPr lang="es-ES" smtClean="0"/>
              <a:pPr/>
              <a:t>30/09/2015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025B-FBC9-477B-8675-634F315BC5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6B3D7-7E0F-45A7-9F38-D65C5F510358}" type="datetimeFigureOut">
              <a:rPr lang="es-ES" smtClean="0"/>
              <a:pPr/>
              <a:t>30/09/2015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025B-FBC9-477B-8675-634F315BC5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6B3D7-7E0F-45A7-9F38-D65C5F510358}" type="datetimeFigureOut">
              <a:rPr lang="es-ES" smtClean="0"/>
              <a:pPr/>
              <a:t>30/09/2015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025B-FBC9-477B-8675-634F315BC5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6B3D7-7E0F-45A7-9F38-D65C5F510358}" type="datetimeFigureOut">
              <a:rPr lang="es-ES" smtClean="0"/>
              <a:pPr/>
              <a:t>30/09/2015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025B-FBC9-477B-8675-634F315BC5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6B3D7-7E0F-45A7-9F38-D65C5F510358}" type="datetimeFigureOut">
              <a:rPr lang="es-ES" smtClean="0"/>
              <a:pPr/>
              <a:t>30/09/2015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4025B-FBC9-477B-8675-634F315BC5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-266184" y="0"/>
            <a:ext cx="941018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4 Imagen" descr="logo FCVb 09 transparen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980728"/>
            <a:ext cx="3697232" cy="1426467"/>
          </a:xfrm>
          <a:prstGeom prst="rect">
            <a:avLst/>
          </a:prstGeom>
        </p:spPr>
      </p:pic>
      <p:cxnSp>
        <p:nvCxnSpPr>
          <p:cNvPr id="7" name="6 Conector recto"/>
          <p:cNvCxnSpPr/>
          <p:nvPr/>
        </p:nvCxnSpPr>
        <p:spPr>
          <a:xfrm>
            <a:off x="1979712" y="2708920"/>
            <a:ext cx="504056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1979712" y="5013176"/>
            <a:ext cx="504056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1979712" y="5085184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i="1" dirty="0" smtClean="0">
                <a:latin typeface="Arial Narrow" pitchFamily="34" charset="0"/>
              </a:rPr>
              <a:t>SESIÓN INFORMATIVA</a:t>
            </a:r>
            <a:endParaRPr lang="es-ES" i="1" dirty="0">
              <a:latin typeface="Arial Narrow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979712" y="2817510"/>
            <a:ext cx="50405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 smtClean="0">
                <a:latin typeface="Arial Narrow" pitchFamily="34" charset="0"/>
              </a:rPr>
              <a:t>COMITÉ TÉCNICO DE ENTRENADORES</a:t>
            </a:r>
          </a:p>
          <a:p>
            <a:pPr algn="ctr"/>
            <a:r>
              <a:rPr lang="es-ES" sz="4400" b="1" dirty="0" smtClean="0">
                <a:latin typeface="Arial Narrow" pitchFamily="34" charset="0"/>
              </a:rPr>
              <a:t>[CTE]</a:t>
            </a:r>
            <a:endParaRPr lang="es-ES" sz="4400" b="1" dirty="0">
              <a:latin typeface="Arial Narrow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216024" y="0"/>
            <a:ext cx="251520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0" y="2332"/>
            <a:ext cx="442492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17" name="16 Conector recto"/>
          <p:cNvCxnSpPr/>
          <p:nvPr/>
        </p:nvCxnSpPr>
        <p:spPr>
          <a:xfrm>
            <a:off x="395536" y="0"/>
            <a:ext cx="0" cy="68580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Rectángulo"/>
          <p:cNvSpPr/>
          <p:nvPr/>
        </p:nvSpPr>
        <p:spPr>
          <a:xfrm flipH="1">
            <a:off x="9088843" y="0"/>
            <a:ext cx="107504" cy="685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55776" y="395372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800" b="1" dirty="0" smtClean="0">
                <a:latin typeface="Arial Narrow" pitchFamily="34" charset="0"/>
              </a:rPr>
              <a:t>COMITÉ TÉCNICO DE ENTRENADORES</a:t>
            </a:r>
            <a:endParaRPr lang="es-ES" sz="2800" b="1" dirty="0">
              <a:latin typeface="Arial Narrow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39552" y="1052736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MARCO JURÍDICO</a:t>
            </a:r>
            <a:endParaRPr lang="es-ES" sz="3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71600" y="2292548"/>
            <a:ext cx="792088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" sz="2800" b="1" dirty="0" smtClean="0">
                <a:latin typeface="Arial Narrow" pitchFamily="34" charset="0"/>
              </a:rPr>
              <a:t> ESTATUTOS DE LA </a:t>
            </a:r>
            <a:r>
              <a:rPr lang="es-ES" sz="2800" b="1" dirty="0" err="1" smtClean="0">
                <a:latin typeface="Arial Narrow" pitchFamily="34" charset="0"/>
              </a:rPr>
              <a:t>FCVb</a:t>
            </a:r>
            <a:endParaRPr lang="es-ES" sz="2800" b="1" dirty="0" smtClean="0">
              <a:latin typeface="Arial Narrow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s-ES" sz="2400" b="1" dirty="0" smtClean="0">
                <a:latin typeface="Arial Narrow" pitchFamily="34" charset="0"/>
              </a:rPr>
              <a:t>Capítulo V</a:t>
            </a:r>
          </a:p>
          <a:p>
            <a:pPr lvl="2" algn="just">
              <a:buFont typeface="Arial" pitchFamily="34" charset="0"/>
              <a:buChar char="•"/>
            </a:pPr>
            <a:r>
              <a:rPr lang="es-ES" sz="2800" b="1" dirty="0" smtClean="0">
                <a:latin typeface="Arial Narrow" pitchFamily="34" charset="0"/>
              </a:rPr>
              <a:t> </a:t>
            </a:r>
            <a:r>
              <a:rPr lang="es-ES" sz="2000" b="1" dirty="0" smtClean="0">
                <a:latin typeface="Arial Narrow" pitchFamily="34" charset="0"/>
              </a:rPr>
              <a:t>órganos técnicos</a:t>
            </a:r>
            <a:endParaRPr lang="es-ES" sz="2800" b="1" dirty="0" smtClean="0">
              <a:latin typeface="Arial Narrow" pitchFamily="34" charset="0"/>
            </a:endParaRPr>
          </a:p>
          <a:p>
            <a:pPr lvl="3" algn="just">
              <a:buFont typeface="Arial" pitchFamily="34" charset="0"/>
              <a:buChar char="•"/>
            </a:pPr>
            <a:r>
              <a:rPr lang="es-ES" sz="2000" b="1" dirty="0" smtClean="0">
                <a:latin typeface="Arial Narrow" pitchFamily="34" charset="0"/>
              </a:rPr>
              <a:t> </a:t>
            </a:r>
            <a:r>
              <a:rPr lang="es-ES" b="1" dirty="0" smtClean="0">
                <a:latin typeface="Arial Narrow" pitchFamily="34" charset="0"/>
              </a:rPr>
              <a:t>artículo 40/d</a:t>
            </a:r>
            <a:endParaRPr lang="es-ES" sz="2000" b="1" dirty="0" smtClean="0">
              <a:latin typeface="Arial Narrow" pitchFamily="34" charset="0"/>
            </a:endParaRPr>
          </a:p>
          <a:p>
            <a:pPr algn="just"/>
            <a:endParaRPr lang="es-ES" sz="2000" b="1" dirty="0">
              <a:latin typeface="Arial Narrow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71600" y="4505052"/>
            <a:ext cx="7920880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latin typeface="Arial Narrow" pitchFamily="34" charset="0"/>
              </a:rPr>
              <a:t>“Per tal de </a:t>
            </a:r>
            <a:r>
              <a:rPr lang="es-ES" dirty="0" err="1" smtClean="0">
                <a:latin typeface="Arial Narrow" pitchFamily="34" charset="0"/>
              </a:rPr>
              <a:t>millorar</a:t>
            </a:r>
            <a:r>
              <a:rPr lang="es-ES" dirty="0" smtClean="0">
                <a:latin typeface="Arial Narrow" pitchFamily="34" charset="0"/>
              </a:rPr>
              <a:t> </a:t>
            </a:r>
            <a:r>
              <a:rPr lang="es-ES" dirty="0" err="1" smtClean="0">
                <a:latin typeface="Arial Narrow" pitchFamily="34" charset="0"/>
              </a:rPr>
              <a:t>l’execució</a:t>
            </a:r>
            <a:r>
              <a:rPr lang="es-ES" dirty="0" smtClean="0">
                <a:latin typeface="Arial Narrow" pitchFamily="34" charset="0"/>
              </a:rPr>
              <a:t>, la </a:t>
            </a:r>
            <a:r>
              <a:rPr lang="es-ES" dirty="0" err="1" smtClean="0">
                <a:latin typeface="Arial Narrow" pitchFamily="34" charset="0"/>
              </a:rPr>
              <a:t>gestió</a:t>
            </a:r>
            <a:r>
              <a:rPr lang="es-ES" dirty="0" smtClean="0">
                <a:latin typeface="Arial Narrow" pitchFamily="34" charset="0"/>
              </a:rPr>
              <a:t> i </a:t>
            </a:r>
            <a:r>
              <a:rPr lang="es-ES" dirty="0" err="1" smtClean="0">
                <a:latin typeface="Arial Narrow" pitchFamily="34" charset="0"/>
              </a:rPr>
              <a:t>l’assessorament</a:t>
            </a:r>
            <a:r>
              <a:rPr lang="es-ES" dirty="0" smtClean="0">
                <a:latin typeface="Arial Narrow" pitchFamily="34" charset="0"/>
              </a:rPr>
              <a:t> de les </a:t>
            </a:r>
            <a:r>
              <a:rPr lang="es-ES" dirty="0" err="1" smtClean="0">
                <a:latin typeface="Arial Narrow" pitchFamily="34" charset="0"/>
              </a:rPr>
              <a:t>seves</a:t>
            </a:r>
            <a:r>
              <a:rPr lang="es-ES" dirty="0" smtClean="0">
                <a:latin typeface="Arial Narrow" pitchFamily="34" charset="0"/>
              </a:rPr>
              <a:t> </a:t>
            </a:r>
            <a:r>
              <a:rPr lang="es-ES" dirty="0" err="1" smtClean="0">
                <a:latin typeface="Arial Narrow" pitchFamily="34" charset="0"/>
              </a:rPr>
              <a:t>funcions</a:t>
            </a:r>
            <a:r>
              <a:rPr lang="es-ES" dirty="0" smtClean="0">
                <a:latin typeface="Arial Narrow" pitchFamily="34" charset="0"/>
              </a:rPr>
              <a:t> i </a:t>
            </a:r>
            <a:r>
              <a:rPr lang="es-ES" dirty="0" err="1" smtClean="0">
                <a:latin typeface="Arial Narrow" pitchFamily="34" charset="0"/>
              </a:rPr>
              <a:t>objectius</a:t>
            </a:r>
            <a:r>
              <a:rPr lang="es-ES" dirty="0" smtClean="0">
                <a:latin typeface="Arial Narrow" pitchFamily="34" charset="0"/>
              </a:rPr>
              <a:t>, la </a:t>
            </a:r>
            <a:r>
              <a:rPr lang="es-ES" dirty="0" err="1" smtClean="0">
                <a:latin typeface="Arial Narrow" pitchFamily="34" charset="0"/>
              </a:rPr>
              <a:t>FCVb</a:t>
            </a:r>
            <a:r>
              <a:rPr lang="es-ES" dirty="0" smtClean="0">
                <a:latin typeface="Arial Narrow" pitchFamily="34" charset="0"/>
              </a:rPr>
              <a:t> </a:t>
            </a:r>
            <a:r>
              <a:rPr lang="es-ES" dirty="0" err="1" smtClean="0">
                <a:latin typeface="Arial Narrow" pitchFamily="34" charset="0"/>
              </a:rPr>
              <a:t>comptarà</a:t>
            </a:r>
            <a:r>
              <a:rPr lang="es-ES" dirty="0" smtClean="0">
                <a:latin typeface="Arial Narrow" pitchFamily="34" charset="0"/>
              </a:rPr>
              <a:t> </a:t>
            </a:r>
            <a:r>
              <a:rPr lang="es-ES" dirty="0" err="1" smtClean="0">
                <a:latin typeface="Arial Narrow" pitchFamily="34" charset="0"/>
              </a:rPr>
              <a:t>amb</a:t>
            </a:r>
            <a:r>
              <a:rPr lang="es-ES" dirty="0" smtClean="0">
                <a:latin typeface="Arial Narrow" pitchFamily="34" charset="0"/>
              </a:rPr>
              <a:t> </a:t>
            </a:r>
            <a:r>
              <a:rPr lang="es-ES" dirty="0" err="1" smtClean="0">
                <a:latin typeface="Arial Narrow" pitchFamily="34" charset="0"/>
              </a:rPr>
              <a:t>els</a:t>
            </a:r>
            <a:r>
              <a:rPr lang="es-ES" dirty="0" smtClean="0">
                <a:latin typeface="Arial Narrow" pitchFamily="34" charset="0"/>
              </a:rPr>
              <a:t> </a:t>
            </a:r>
            <a:r>
              <a:rPr lang="es-ES" dirty="0" err="1" smtClean="0">
                <a:latin typeface="Arial Narrow" pitchFamily="34" charset="0"/>
              </a:rPr>
              <a:t>següents</a:t>
            </a:r>
            <a:r>
              <a:rPr lang="es-ES" dirty="0" smtClean="0">
                <a:latin typeface="Arial Narrow" pitchFamily="34" charset="0"/>
              </a:rPr>
              <a:t> </a:t>
            </a:r>
            <a:r>
              <a:rPr lang="es-ES" dirty="0" err="1" smtClean="0">
                <a:latin typeface="Arial Narrow" pitchFamily="34" charset="0"/>
              </a:rPr>
              <a:t>òrgans</a:t>
            </a:r>
            <a:r>
              <a:rPr lang="es-ES" dirty="0" smtClean="0">
                <a:latin typeface="Arial Narrow" pitchFamily="34" charset="0"/>
              </a:rPr>
              <a:t> </a:t>
            </a:r>
            <a:r>
              <a:rPr lang="es-ES" dirty="0" err="1" smtClean="0">
                <a:latin typeface="Arial Narrow" pitchFamily="34" charset="0"/>
              </a:rPr>
              <a:t>tècnics</a:t>
            </a:r>
            <a:r>
              <a:rPr lang="es-ES" dirty="0" smtClean="0">
                <a:latin typeface="Arial Narrow" pitchFamily="34" charset="0"/>
              </a:rPr>
              <a:t>:</a:t>
            </a:r>
          </a:p>
          <a:p>
            <a:pPr algn="just"/>
            <a:r>
              <a:rPr lang="es-ES" dirty="0" smtClean="0">
                <a:latin typeface="Arial Narrow" pitchFamily="34" charset="0"/>
              </a:rPr>
              <a:t>…</a:t>
            </a:r>
          </a:p>
          <a:p>
            <a:pPr algn="just"/>
            <a:r>
              <a:rPr lang="es-ES" dirty="0" smtClean="0">
                <a:latin typeface="Arial Narrow" pitchFamily="34" charset="0"/>
              </a:rPr>
              <a:t>d) </a:t>
            </a:r>
            <a:r>
              <a:rPr lang="es-ES" b="1" dirty="0" err="1" smtClean="0">
                <a:latin typeface="Arial Narrow" pitchFamily="34" charset="0"/>
              </a:rPr>
              <a:t>Comitè</a:t>
            </a:r>
            <a:r>
              <a:rPr lang="es-ES" b="1" dirty="0" smtClean="0">
                <a:latin typeface="Arial Narrow" pitchFamily="34" charset="0"/>
              </a:rPr>
              <a:t> de </a:t>
            </a:r>
            <a:r>
              <a:rPr lang="es-ES" b="1" dirty="0" err="1" smtClean="0">
                <a:latin typeface="Arial Narrow" pitchFamily="34" charset="0"/>
              </a:rPr>
              <a:t>Tècnics</a:t>
            </a:r>
            <a:r>
              <a:rPr lang="es-ES" dirty="0" smtClean="0">
                <a:latin typeface="Arial Narrow" pitchFamily="34" charset="0"/>
              </a:rPr>
              <a:t>, </a:t>
            </a:r>
            <a:r>
              <a:rPr lang="es-ES" dirty="0" err="1" smtClean="0">
                <a:latin typeface="Arial Narrow" pitchFamily="34" charset="0"/>
              </a:rPr>
              <a:t>òrgan</a:t>
            </a:r>
            <a:r>
              <a:rPr lang="es-ES" dirty="0" smtClean="0">
                <a:latin typeface="Arial Narrow" pitchFamily="34" charset="0"/>
              </a:rPr>
              <a:t> que </a:t>
            </a:r>
            <a:r>
              <a:rPr lang="es-ES" dirty="0" err="1" smtClean="0">
                <a:latin typeface="Arial Narrow" pitchFamily="34" charset="0"/>
              </a:rPr>
              <a:t>depèn</a:t>
            </a:r>
            <a:r>
              <a:rPr lang="es-ES" dirty="0" smtClean="0">
                <a:latin typeface="Arial Narrow" pitchFamily="34" charset="0"/>
              </a:rPr>
              <a:t> de la Junta Directiva i que </a:t>
            </a:r>
            <a:r>
              <a:rPr lang="es-ES" dirty="0" err="1" smtClean="0">
                <a:latin typeface="Arial Narrow" pitchFamily="34" charset="0"/>
              </a:rPr>
              <a:t>agruparà</a:t>
            </a:r>
            <a:r>
              <a:rPr lang="es-ES" dirty="0" smtClean="0">
                <a:latin typeface="Arial Narrow" pitchFamily="34" charset="0"/>
              </a:rPr>
              <a:t> </a:t>
            </a:r>
            <a:r>
              <a:rPr lang="es-ES" dirty="0" err="1" smtClean="0">
                <a:latin typeface="Arial Narrow" pitchFamily="34" charset="0"/>
              </a:rPr>
              <a:t>professionals</a:t>
            </a:r>
            <a:r>
              <a:rPr lang="es-ES" dirty="0" smtClean="0">
                <a:latin typeface="Arial Narrow" pitchFamily="34" charset="0"/>
              </a:rPr>
              <a:t>, </a:t>
            </a:r>
            <a:r>
              <a:rPr lang="es-ES" dirty="0" err="1" smtClean="0">
                <a:latin typeface="Arial Narrow" pitchFamily="34" charset="0"/>
              </a:rPr>
              <a:t>tècniques</a:t>
            </a:r>
            <a:r>
              <a:rPr lang="es-ES" dirty="0" smtClean="0">
                <a:latin typeface="Arial Narrow" pitchFamily="34" charset="0"/>
              </a:rPr>
              <a:t> i </a:t>
            </a:r>
            <a:r>
              <a:rPr lang="es-ES" dirty="0" err="1" smtClean="0">
                <a:latin typeface="Arial Narrow" pitchFamily="34" charset="0"/>
              </a:rPr>
              <a:t>tècnics</a:t>
            </a:r>
            <a:r>
              <a:rPr lang="es-ES" dirty="0" smtClean="0">
                <a:latin typeface="Arial Narrow" pitchFamily="34" charset="0"/>
              </a:rPr>
              <a:t> de </a:t>
            </a:r>
            <a:r>
              <a:rPr lang="es-ES" dirty="0" err="1" smtClean="0">
                <a:latin typeface="Arial Narrow" pitchFamily="34" charset="0"/>
              </a:rPr>
              <a:t>l’esport</a:t>
            </a:r>
            <a:r>
              <a:rPr lang="es-ES" dirty="0" smtClean="0">
                <a:latin typeface="Arial Narrow" pitchFamily="34" charset="0"/>
              </a:rPr>
              <a:t>, </a:t>
            </a:r>
            <a:r>
              <a:rPr lang="es-ES" dirty="0" err="1" smtClean="0">
                <a:latin typeface="Arial Narrow" pitchFamily="34" charset="0"/>
              </a:rPr>
              <a:t>professors</a:t>
            </a:r>
            <a:r>
              <a:rPr lang="es-ES" dirty="0" smtClean="0">
                <a:latin typeface="Arial Narrow" pitchFamily="34" charset="0"/>
              </a:rPr>
              <a:t> i </a:t>
            </a:r>
            <a:r>
              <a:rPr lang="es-ES" dirty="0" err="1" smtClean="0">
                <a:latin typeface="Arial Narrow" pitchFamily="34" charset="0"/>
              </a:rPr>
              <a:t>professores</a:t>
            </a:r>
            <a:r>
              <a:rPr lang="es-ES" dirty="0" smtClean="0">
                <a:latin typeface="Arial Narrow" pitchFamily="34" charset="0"/>
              </a:rPr>
              <a:t>, </a:t>
            </a:r>
            <a:r>
              <a:rPr lang="es-ES" dirty="0" err="1" smtClean="0">
                <a:latin typeface="Arial Narrow" pitchFamily="34" charset="0"/>
              </a:rPr>
              <a:t>assimilades</a:t>
            </a:r>
            <a:r>
              <a:rPr lang="es-ES" dirty="0" smtClean="0">
                <a:latin typeface="Arial Narrow" pitchFamily="34" charset="0"/>
              </a:rPr>
              <a:t> i </a:t>
            </a:r>
            <a:r>
              <a:rPr lang="es-ES" dirty="0" err="1" smtClean="0">
                <a:latin typeface="Arial Narrow" pitchFamily="34" charset="0"/>
              </a:rPr>
              <a:t>assimilats</a:t>
            </a:r>
            <a:r>
              <a:rPr lang="es-ES" dirty="0" smtClean="0">
                <a:latin typeface="Arial Narrow" pitchFamily="34" charset="0"/>
              </a:rPr>
              <a:t>, </a:t>
            </a:r>
            <a:r>
              <a:rPr lang="es-ES" dirty="0" err="1" smtClean="0">
                <a:latin typeface="Arial Narrow" pitchFamily="34" charset="0"/>
              </a:rPr>
              <a:t>experts</a:t>
            </a:r>
            <a:r>
              <a:rPr lang="es-ES" dirty="0" smtClean="0">
                <a:latin typeface="Arial Narrow" pitchFamily="34" charset="0"/>
              </a:rPr>
              <a:t> i </a:t>
            </a:r>
            <a:r>
              <a:rPr lang="es-ES" dirty="0" err="1" smtClean="0">
                <a:latin typeface="Arial Narrow" pitchFamily="34" charset="0"/>
              </a:rPr>
              <a:t>expertes</a:t>
            </a:r>
            <a:r>
              <a:rPr lang="es-ES" dirty="0" smtClean="0">
                <a:latin typeface="Arial Narrow" pitchFamily="34" charset="0"/>
              </a:rPr>
              <a:t> del voleibol i les </a:t>
            </a:r>
            <a:r>
              <a:rPr lang="es-ES" dirty="0" err="1" smtClean="0">
                <a:latin typeface="Arial Narrow" pitchFamily="34" charset="0"/>
              </a:rPr>
              <a:t>seves</a:t>
            </a:r>
            <a:r>
              <a:rPr lang="es-ES" dirty="0" smtClean="0">
                <a:latin typeface="Arial Narrow" pitchFamily="34" charset="0"/>
              </a:rPr>
              <a:t> disciplines a </a:t>
            </a:r>
            <a:r>
              <a:rPr lang="es-ES" dirty="0" err="1" smtClean="0">
                <a:latin typeface="Arial Narrow" pitchFamily="34" charset="0"/>
              </a:rPr>
              <a:t>l’objecte</a:t>
            </a:r>
            <a:r>
              <a:rPr lang="es-ES" dirty="0" smtClean="0">
                <a:latin typeface="Arial Narrow" pitchFamily="34" charset="0"/>
              </a:rPr>
              <a:t> de contribuir en la </a:t>
            </a:r>
            <a:r>
              <a:rPr lang="es-ES" dirty="0" err="1" smtClean="0">
                <a:latin typeface="Arial Narrow" pitchFamily="34" charset="0"/>
              </a:rPr>
              <a:t>millora</a:t>
            </a:r>
            <a:r>
              <a:rPr lang="es-ES" dirty="0" smtClean="0">
                <a:latin typeface="Arial Narrow" pitchFamily="34" charset="0"/>
              </a:rPr>
              <a:t> </a:t>
            </a:r>
            <a:r>
              <a:rPr lang="es-ES" dirty="0" err="1" smtClean="0">
                <a:latin typeface="Arial Narrow" pitchFamily="34" charset="0"/>
              </a:rPr>
              <a:t>tècnica</a:t>
            </a:r>
            <a:r>
              <a:rPr lang="es-ES" dirty="0" smtClean="0">
                <a:latin typeface="Arial Narrow" pitchFamily="34" charset="0"/>
              </a:rPr>
              <a:t> de les </a:t>
            </a:r>
            <a:r>
              <a:rPr lang="es-ES" dirty="0" err="1" smtClean="0">
                <a:latin typeface="Arial Narrow" pitchFamily="34" charset="0"/>
              </a:rPr>
              <a:t>modalitats</a:t>
            </a:r>
            <a:r>
              <a:rPr lang="es-ES" dirty="0" smtClean="0">
                <a:latin typeface="Arial Narrow" pitchFamily="34" charset="0"/>
              </a:rPr>
              <a:t> i disciplines </a:t>
            </a:r>
            <a:r>
              <a:rPr lang="es-ES" dirty="0" err="1" smtClean="0">
                <a:latin typeface="Arial Narrow" pitchFamily="34" charset="0"/>
              </a:rPr>
              <a:t>esportives</a:t>
            </a:r>
            <a:r>
              <a:rPr lang="es-ES" dirty="0" smtClean="0">
                <a:latin typeface="Arial Narrow" pitchFamily="34" charset="0"/>
              </a:rPr>
              <a:t> </a:t>
            </a:r>
            <a:r>
              <a:rPr lang="es-ES" dirty="0" err="1" smtClean="0">
                <a:latin typeface="Arial Narrow" pitchFamily="34" charset="0"/>
              </a:rPr>
              <a:t>emmarcades</a:t>
            </a:r>
            <a:r>
              <a:rPr lang="es-ES" dirty="0" smtClean="0">
                <a:latin typeface="Arial Narrow" pitchFamily="34" charset="0"/>
              </a:rPr>
              <a:t> a la </a:t>
            </a:r>
            <a:r>
              <a:rPr lang="es-ES" dirty="0" err="1" smtClean="0">
                <a:latin typeface="Arial Narrow" pitchFamily="34" charset="0"/>
              </a:rPr>
              <a:t>FCVb</a:t>
            </a:r>
            <a:r>
              <a:rPr lang="es-ES" dirty="0" smtClean="0">
                <a:latin typeface="Arial Narrow" pitchFamily="34" charset="0"/>
              </a:rPr>
              <a:t> i les </a:t>
            </a:r>
            <a:r>
              <a:rPr lang="es-ES" dirty="0" err="1" smtClean="0">
                <a:latin typeface="Arial Narrow" pitchFamily="34" charset="0"/>
              </a:rPr>
              <a:t>seves</a:t>
            </a:r>
            <a:r>
              <a:rPr lang="es-ES" dirty="0" smtClean="0">
                <a:latin typeface="Arial Narrow" pitchFamily="34" charset="0"/>
              </a:rPr>
              <a:t> </a:t>
            </a:r>
            <a:r>
              <a:rPr lang="es-ES" dirty="0" err="1" smtClean="0">
                <a:latin typeface="Arial Narrow" pitchFamily="34" charset="0"/>
              </a:rPr>
              <a:t>funcions</a:t>
            </a:r>
            <a:r>
              <a:rPr lang="es-ES" dirty="0" smtClean="0">
                <a:latin typeface="Arial Narrow" pitchFamily="34" charset="0"/>
              </a:rPr>
              <a:t> </a:t>
            </a:r>
            <a:r>
              <a:rPr lang="es-ES" dirty="0" err="1" smtClean="0">
                <a:latin typeface="Arial Narrow" pitchFamily="34" charset="0"/>
              </a:rPr>
              <a:t>vindran</a:t>
            </a:r>
            <a:r>
              <a:rPr lang="es-ES" dirty="0" smtClean="0">
                <a:latin typeface="Arial Narrow" pitchFamily="34" charset="0"/>
              </a:rPr>
              <a:t> </a:t>
            </a:r>
            <a:r>
              <a:rPr lang="es-ES" dirty="0" err="1" smtClean="0">
                <a:latin typeface="Arial Narrow" pitchFamily="34" charset="0"/>
              </a:rPr>
              <a:t>regulades</a:t>
            </a:r>
            <a:r>
              <a:rPr lang="es-ES" dirty="0" smtClean="0">
                <a:latin typeface="Arial Narrow" pitchFamily="34" charset="0"/>
              </a:rPr>
              <a:t> en el </a:t>
            </a:r>
            <a:r>
              <a:rPr lang="es-ES" dirty="0" err="1" smtClean="0">
                <a:latin typeface="Arial Narrow" pitchFamily="34" charset="0"/>
              </a:rPr>
              <a:t>reglament</a:t>
            </a:r>
            <a:r>
              <a:rPr lang="es-ES" dirty="0" smtClean="0">
                <a:latin typeface="Arial Narrow" pitchFamily="34" charset="0"/>
              </a:rPr>
              <a:t> de </a:t>
            </a:r>
            <a:r>
              <a:rPr lang="es-ES" dirty="0" err="1" smtClean="0">
                <a:latin typeface="Arial Narrow" pitchFamily="34" charset="0"/>
              </a:rPr>
              <a:t>règim</a:t>
            </a:r>
            <a:r>
              <a:rPr lang="es-ES" dirty="0" smtClean="0">
                <a:latin typeface="Arial Narrow" pitchFamily="34" charset="0"/>
              </a:rPr>
              <a:t> </a:t>
            </a:r>
            <a:r>
              <a:rPr lang="es-ES" dirty="0" err="1" smtClean="0">
                <a:latin typeface="Arial Narrow" pitchFamily="34" charset="0"/>
              </a:rPr>
              <a:t>intern</a:t>
            </a:r>
            <a:r>
              <a:rPr lang="es-ES" dirty="0" smtClean="0">
                <a:latin typeface="Arial Narrow" pitchFamily="34" charset="0"/>
              </a:rPr>
              <a:t> de la </a:t>
            </a:r>
            <a:r>
              <a:rPr lang="es-ES" dirty="0" err="1" smtClean="0">
                <a:latin typeface="Arial Narrow" pitchFamily="34" charset="0"/>
              </a:rPr>
              <a:t>FCVb</a:t>
            </a:r>
            <a:r>
              <a:rPr lang="es-ES" dirty="0" smtClean="0">
                <a:latin typeface="Arial Narrow" pitchFamily="34" charset="0"/>
              </a:rPr>
              <a:t>“ </a:t>
            </a:r>
            <a:endParaRPr lang="es-ES" dirty="0">
              <a:latin typeface="Arial Narrow" pitchFamily="34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1691680" y="4293096"/>
            <a:ext cx="64807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1052736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FUNCIONAMIENTO</a:t>
            </a:r>
            <a:endParaRPr lang="es-ES" sz="3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55776" y="395372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800" b="1" dirty="0" smtClean="0">
                <a:latin typeface="Arial Narrow" pitchFamily="34" charset="0"/>
              </a:rPr>
              <a:t>COMITÉ TÉCNICO DE ENTRENADORES</a:t>
            </a:r>
            <a:endParaRPr lang="es-ES" sz="2800" b="1" dirty="0">
              <a:latin typeface="Arial Narrow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2492896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" sz="2800" b="1" dirty="0" smtClean="0">
                <a:latin typeface="Arial Narrow" pitchFamily="34" charset="0"/>
              </a:rPr>
              <a:t> ÓRGANO ABIERTO</a:t>
            </a:r>
          </a:p>
          <a:p>
            <a:r>
              <a:rPr lang="es-ES" sz="2800" b="1" dirty="0" smtClean="0">
                <a:latin typeface="Arial Narrow" pitchFamily="34" charset="0"/>
              </a:rPr>
              <a:t>   A LA PARTICIPACIÓN</a:t>
            </a:r>
          </a:p>
          <a:p>
            <a:endParaRPr lang="es-ES" sz="2800" b="1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2800" b="1" dirty="0" smtClean="0">
                <a:latin typeface="Arial Narrow" pitchFamily="34" charset="0"/>
              </a:rPr>
              <a:t> 2 REUNIONES ANUALES </a:t>
            </a:r>
          </a:p>
          <a:p>
            <a:r>
              <a:rPr lang="es-ES" sz="2800" b="1" dirty="0" smtClean="0">
                <a:latin typeface="Arial Narrow" pitchFamily="34" charset="0"/>
              </a:rPr>
              <a:t>   	</a:t>
            </a:r>
            <a:r>
              <a:rPr lang="es-ES" sz="2000" b="1" dirty="0" smtClean="0">
                <a:latin typeface="Arial Narrow" pitchFamily="34" charset="0"/>
              </a:rPr>
              <a:t>[ enero-marzo  / septiembre-octubre]</a:t>
            </a:r>
          </a:p>
          <a:p>
            <a:endParaRPr lang="es-ES" sz="2800" b="1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2800" b="1" dirty="0" smtClean="0">
                <a:latin typeface="Arial Narrow" pitchFamily="34" charset="0"/>
              </a:rPr>
              <a:t> DIFUSIÓN DE LA INFORMACIÓN </a:t>
            </a:r>
          </a:p>
          <a:p>
            <a:r>
              <a:rPr lang="es-ES" sz="2800" b="1" dirty="0" smtClean="0">
                <a:latin typeface="Arial Narrow" pitchFamily="34" charset="0"/>
              </a:rPr>
              <a:t>  AL COLECTIVO DESDE LA </a:t>
            </a:r>
            <a:r>
              <a:rPr lang="es-ES" sz="2800" b="1" dirty="0" err="1" smtClean="0">
                <a:latin typeface="Arial Narrow" pitchFamily="34" charset="0"/>
              </a:rPr>
              <a:t>FCVb</a:t>
            </a:r>
            <a:endParaRPr lang="es-ES" sz="2800" b="1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endParaRPr lang="es-ES" sz="28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1052736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ESTRUCTURA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555776" y="395372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800" b="1" dirty="0" smtClean="0">
                <a:latin typeface="Arial Narrow" pitchFamily="34" charset="0"/>
              </a:rPr>
              <a:t>COMITÉ TÉCNICO DE ENTRENADORES</a:t>
            </a:r>
            <a:endParaRPr lang="es-ES" sz="2800" b="1" dirty="0">
              <a:latin typeface="Arial Narrow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55576" y="1844824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Arial Narrow" pitchFamily="34" charset="0"/>
              </a:rPr>
              <a:t>CARGOS NOMBRADOS por la JUNTA DIRECTIVA de la </a:t>
            </a:r>
            <a:r>
              <a:rPr lang="es-ES" sz="2000" b="1" dirty="0" err="1" smtClean="0">
                <a:latin typeface="Arial Narrow" pitchFamily="34" charset="0"/>
              </a:rPr>
              <a:t>FCVb</a:t>
            </a:r>
            <a:endParaRPr lang="es-ES" sz="2000" b="1" dirty="0" smtClean="0">
              <a:latin typeface="Arial Narrow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71600" y="2492896"/>
            <a:ext cx="7848872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Arial Narrow" pitchFamily="34" charset="0"/>
              </a:rPr>
              <a:t> Presidente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Arial Narrow" pitchFamily="34" charset="0"/>
              </a:rPr>
              <a:t> Representantes de  entrenadores N-I / N-II  / N-III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Arial Narrow" pitchFamily="34" charset="0"/>
              </a:rPr>
              <a:t> Representantes de entrenadores de volei-playa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Arial Narrow" pitchFamily="34" charset="0"/>
              </a:rPr>
              <a:t> Representantes del ámbito docente</a:t>
            </a:r>
          </a:p>
          <a:p>
            <a:pPr>
              <a:buFont typeface="Arial" pitchFamily="34" charset="0"/>
              <a:buChar char="•"/>
            </a:pPr>
            <a:endParaRPr lang="es-ES" sz="2000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endParaRPr lang="es-ES" sz="2000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endParaRPr lang="es-ES" sz="2000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endParaRPr lang="es-ES" sz="2000" dirty="0" smtClean="0">
              <a:latin typeface="Arial Narrow" pitchFamily="34" charset="0"/>
            </a:endParaRPr>
          </a:p>
          <a:p>
            <a:endParaRPr lang="es-ES" sz="2000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Arial Narrow" pitchFamily="34" charset="0"/>
              </a:rPr>
              <a:t> Gerente Deportivo de la </a:t>
            </a:r>
            <a:r>
              <a:rPr lang="es-ES" sz="2000" dirty="0" err="1" smtClean="0">
                <a:latin typeface="Arial Narrow" pitchFamily="34" charset="0"/>
              </a:rPr>
              <a:t>FCVb</a:t>
            </a:r>
            <a:endParaRPr lang="es-ES" sz="2000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Arial Narrow" pitchFamily="34" charset="0"/>
              </a:rPr>
              <a:t> Director Técnico de la </a:t>
            </a:r>
            <a:r>
              <a:rPr lang="es-ES" sz="2000" dirty="0" err="1" smtClean="0">
                <a:latin typeface="Arial Narrow" pitchFamily="34" charset="0"/>
              </a:rPr>
              <a:t>FCVb</a:t>
            </a:r>
            <a:endParaRPr lang="es-ES" sz="2000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Arial Narrow" pitchFamily="34" charset="0"/>
              </a:rPr>
              <a:t> Técnicos de programa ARC</a:t>
            </a:r>
            <a:endParaRPr lang="es-ES" sz="2000" dirty="0">
              <a:latin typeface="Arial Narrow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19064" y="4664749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Arial Narrow" pitchFamily="34" charset="0"/>
              </a:rPr>
              <a:t>PERSONAL de la </a:t>
            </a:r>
            <a:r>
              <a:rPr lang="es-ES" sz="2000" b="1" dirty="0" err="1" smtClean="0">
                <a:latin typeface="Arial Narrow" pitchFamily="34" charset="0"/>
              </a:rPr>
              <a:t>FCVb</a:t>
            </a:r>
            <a:endParaRPr lang="es-ES" sz="2000" b="1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1052736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FUNCIONES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555776" y="395372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800" b="1" dirty="0" smtClean="0">
                <a:latin typeface="Arial Narrow" pitchFamily="34" charset="0"/>
              </a:rPr>
              <a:t>COMITÉ TÉCNICO DE ENTRENADORES</a:t>
            </a:r>
            <a:endParaRPr lang="es-ES" sz="2800" b="1" dirty="0">
              <a:latin typeface="Arial Narrow" pitchFamily="34" charset="0"/>
            </a:endParaRPr>
          </a:p>
        </p:txBody>
      </p:sp>
      <p:grpSp>
        <p:nvGrpSpPr>
          <p:cNvPr id="29" name="28 Grupo"/>
          <p:cNvGrpSpPr/>
          <p:nvPr/>
        </p:nvGrpSpPr>
        <p:grpSpPr>
          <a:xfrm>
            <a:off x="611560" y="1809979"/>
            <a:ext cx="1981872" cy="1151254"/>
            <a:chOff x="611560" y="1732746"/>
            <a:chExt cx="1981872" cy="1151254"/>
          </a:xfrm>
        </p:grpSpPr>
        <p:sp>
          <p:nvSpPr>
            <p:cNvPr id="4" name="3 CuadroTexto"/>
            <p:cNvSpPr txBox="1"/>
            <p:nvPr/>
          </p:nvSpPr>
          <p:spPr>
            <a:xfrm>
              <a:off x="625208" y="2176114"/>
              <a:ext cx="1800200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s-ES" sz="2000" dirty="0" smtClean="0">
                  <a:latin typeface="Arial Narrow" pitchFamily="34" charset="0"/>
                </a:rPr>
                <a:t> Revisión</a:t>
              </a:r>
            </a:p>
            <a:p>
              <a:pPr>
                <a:buFont typeface="Arial" pitchFamily="34" charset="0"/>
                <a:buChar char="•"/>
              </a:pPr>
              <a:r>
                <a:rPr lang="es-ES" sz="2000" dirty="0" smtClean="0">
                  <a:latin typeface="Arial Narrow" pitchFamily="34" charset="0"/>
                </a:rPr>
                <a:t> Propuestas</a:t>
              </a:r>
            </a:p>
          </p:txBody>
        </p:sp>
        <p:sp>
          <p:nvSpPr>
            <p:cNvPr id="5" name="4 CuadroTexto"/>
            <p:cNvSpPr txBox="1"/>
            <p:nvPr/>
          </p:nvSpPr>
          <p:spPr>
            <a:xfrm>
              <a:off x="611560" y="1732746"/>
              <a:ext cx="1981872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sz="2000" b="1" dirty="0" smtClean="0">
                  <a:latin typeface="Arial Narrow" pitchFamily="34" charset="0"/>
                </a:rPr>
                <a:t>NORMATIVA</a:t>
              </a:r>
            </a:p>
          </p:txBody>
        </p:sp>
      </p:grpSp>
      <p:sp>
        <p:nvSpPr>
          <p:cNvPr id="11" name="10 CuadroTexto"/>
          <p:cNvSpPr txBox="1"/>
          <p:nvPr/>
        </p:nvSpPr>
        <p:spPr>
          <a:xfrm>
            <a:off x="611560" y="4586353"/>
            <a:ext cx="216024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Arial Narrow" pitchFamily="34" charset="0"/>
              </a:rPr>
              <a:t>FORMACIÓN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611560" y="5038144"/>
            <a:ext cx="3888432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Arial Narrow" pitchFamily="34" charset="0"/>
              </a:rPr>
              <a:t> Colegiatura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Arial Narrow" pitchFamily="34" charset="0"/>
              </a:rPr>
              <a:t> Niveles de entrenador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Arial Narrow" pitchFamily="34" charset="0"/>
              </a:rPr>
              <a:t> Dinamización del Blog</a:t>
            </a:r>
          </a:p>
          <a:p>
            <a:pPr>
              <a:buFont typeface="Arial" pitchFamily="34" charset="0"/>
              <a:buChar char="•"/>
            </a:pPr>
            <a:r>
              <a:rPr lang="es-ES" sz="2000" i="1" dirty="0" smtClean="0">
                <a:latin typeface="Arial Narrow" pitchFamily="34" charset="0"/>
              </a:rPr>
              <a:t> </a:t>
            </a:r>
            <a:r>
              <a:rPr lang="es-ES" sz="2000" dirty="0" smtClean="0">
                <a:latin typeface="Arial Narrow" pitchFamily="34" charset="0"/>
              </a:rPr>
              <a:t>Informe de valoración de los técnicos </a:t>
            </a:r>
          </a:p>
          <a:p>
            <a:r>
              <a:rPr lang="es-ES" sz="2000" dirty="0" smtClean="0">
                <a:latin typeface="Arial Narrow" pitchFamily="34" charset="0"/>
              </a:rPr>
              <a:t>   que no cumplan con su formación</a:t>
            </a:r>
            <a:endParaRPr lang="es-ES" sz="2000" i="1" dirty="0" smtClean="0">
              <a:latin typeface="Arial Narrow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11560" y="3250139"/>
            <a:ext cx="216024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Arial Narrow" pitchFamily="34" charset="0"/>
              </a:rPr>
              <a:t>COMPETICIONES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611560" y="3693507"/>
            <a:ext cx="18002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Arial Narrow" pitchFamily="34" charset="0"/>
              </a:rPr>
              <a:t> Estructura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Arial Narrow" pitchFamily="34" charset="0"/>
              </a:rPr>
              <a:t> Perspectiva  </a:t>
            </a:r>
          </a:p>
        </p:txBody>
      </p:sp>
      <p:grpSp>
        <p:nvGrpSpPr>
          <p:cNvPr id="28" name="27 Grupo"/>
          <p:cNvGrpSpPr/>
          <p:nvPr/>
        </p:nvGrpSpPr>
        <p:grpSpPr>
          <a:xfrm>
            <a:off x="4716016" y="1844824"/>
            <a:ext cx="4032448" cy="1755487"/>
            <a:chOff x="4860032" y="1628800"/>
            <a:chExt cx="4032448" cy="1755487"/>
          </a:xfrm>
        </p:grpSpPr>
        <p:sp>
          <p:nvSpPr>
            <p:cNvPr id="6" name="5 CuadroTexto"/>
            <p:cNvSpPr txBox="1"/>
            <p:nvPr/>
          </p:nvSpPr>
          <p:spPr>
            <a:xfrm>
              <a:off x="4860032" y="2060848"/>
              <a:ext cx="4032448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s-ES" sz="2000" dirty="0" smtClean="0">
                  <a:latin typeface="Arial Narrow" pitchFamily="34" charset="0"/>
                </a:rPr>
                <a:t> Bolsa de Entrenadores  </a:t>
              </a:r>
            </a:p>
            <a:p>
              <a:pPr algn="just">
                <a:buFont typeface="Arial" pitchFamily="34" charset="0"/>
                <a:buChar char="•"/>
              </a:pPr>
              <a:r>
                <a:rPr lang="es-ES" sz="2000" dirty="0" smtClean="0">
                  <a:latin typeface="Arial Narrow" pitchFamily="34" charset="0"/>
                </a:rPr>
                <a:t> Propuestas a candidatos </a:t>
              </a:r>
            </a:p>
            <a:p>
              <a:pPr algn="just"/>
              <a:r>
                <a:rPr lang="es-ES" sz="2000" dirty="0" smtClean="0">
                  <a:latin typeface="Arial Narrow" pitchFamily="34" charset="0"/>
                </a:rPr>
                <a:t>   </a:t>
              </a:r>
              <a:r>
                <a:rPr lang="es-ES" sz="2000" dirty="0" err="1" smtClean="0">
                  <a:latin typeface="Arial Narrow" pitchFamily="34" charset="0"/>
                </a:rPr>
                <a:t>premio</a:t>
              </a:r>
              <a:r>
                <a:rPr lang="es-ES" sz="2000" i="1" dirty="0" err="1" smtClean="0">
                  <a:latin typeface="Arial Narrow" pitchFamily="34" charset="0"/>
                </a:rPr>
                <a:t>TONI</a:t>
              </a:r>
              <a:r>
                <a:rPr lang="es-ES" sz="2000" i="1" dirty="0" smtClean="0">
                  <a:latin typeface="Arial Narrow" pitchFamily="34" charset="0"/>
                </a:rPr>
                <a:t> PONCE</a:t>
              </a:r>
            </a:p>
            <a:p>
              <a:pPr>
                <a:buFont typeface="Arial" pitchFamily="34" charset="0"/>
                <a:buChar char="•"/>
              </a:pPr>
              <a:r>
                <a:rPr lang="es-ES" sz="2000" dirty="0" smtClean="0">
                  <a:latin typeface="Arial Narrow" pitchFamily="34" charset="0"/>
                </a:rPr>
                <a:t> Asesoramiento Legal</a:t>
              </a: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4860032" y="1628800"/>
              <a:ext cx="216024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ES" sz="2000" b="1" dirty="0" smtClean="0">
                  <a:latin typeface="Arial Narrow" pitchFamily="34" charset="0"/>
                </a:rPr>
                <a:t>ENTRENADORES</a:t>
              </a:r>
            </a:p>
          </p:txBody>
        </p:sp>
      </p:grpSp>
      <p:sp>
        <p:nvSpPr>
          <p:cNvPr id="15" name="14 CuadroTexto"/>
          <p:cNvSpPr txBox="1"/>
          <p:nvPr/>
        </p:nvSpPr>
        <p:spPr>
          <a:xfrm>
            <a:off x="4788024" y="3792522"/>
            <a:ext cx="115212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Arial Narrow" pitchFamily="34" charset="0"/>
              </a:rPr>
              <a:t>OTROS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4716016" y="4224570"/>
            <a:ext cx="4104456" cy="12926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Arial Narrow" pitchFamily="34" charset="0"/>
              </a:rPr>
              <a:t> Programas de Alto </a:t>
            </a:r>
            <a:r>
              <a:rPr lang="es-ES" sz="2000" dirty="0" smtClean="0">
                <a:latin typeface="Arial Narrow" pitchFamily="34" charset="0"/>
              </a:rPr>
              <a:t>Rendimiento, SSCC</a:t>
            </a:r>
            <a:endParaRPr lang="es-ES" sz="2000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2000" dirty="0" smtClean="0">
                <a:latin typeface="Arial Narrow" pitchFamily="34" charset="0"/>
              </a:rPr>
              <a:t> Cualquier otra función que la </a:t>
            </a:r>
          </a:p>
          <a:p>
            <a:r>
              <a:rPr lang="es-ES" sz="2000" dirty="0" smtClean="0">
                <a:latin typeface="Arial Narrow" pitchFamily="34" charset="0"/>
              </a:rPr>
              <a:t>   JUNTA DIRECTIVA le asigne</a:t>
            </a:r>
          </a:p>
          <a:p>
            <a:endParaRPr lang="es-E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1052736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ACCIONES A CORTO PLAZO</a:t>
            </a:r>
            <a:endParaRPr lang="es-ES" sz="3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55776" y="395372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800" b="1" dirty="0" smtClean="0">
                <a:latin typeface="Arial Narrow" pitchFamily="34" charset="0"/>
              </a:rPr>
              <a:t>COMITÉ TÉCNICO DE ENTRENADORES</a:t>
            </a:r>
            <a:endParaRPr lang="es-ES" sz="2800" b="1" dirty="0">
              <a:latin typeface="Arial Narrow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971600" y="2492896"/>
            <a:ext cx="7848872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800" dirty="0" smtClean="0">
                <a:latin typeface="Arial Narrow" pitchFamily="34" charset="0"/>
              </a:rPr>
              <a:t> </a:t>
            </a:r>
            <a:r>
              <a:rPr lang="es-ES" sz="2800" dirty="0" smtClean="0">
                <a:latin typeface="Arial Narrow" pitchFamily="34" charset="0"/>
              </a:rPr>
              <a:t>DEFINIR FECHA REUNIÓN ENTRENADORES</a:t>
            </a:r>
          </a:p>
          <a:p>
            <a:endParaRPr lang="es-ES" sz="2800" dirty="0" smtClean="0"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2800" dirty="0" smtClean="0">
                <a:latin typeface="Arial Narrow" pitchFamily="34" charset="0"/>
              </a:rPr>
              <a:t> </a:t>
            </a:r>
            <a:r>
              <a:rPr lang="es-ES" sz="2800" dirty="0" smtClean="0">
                <a:latin typeface="Arial Narrow" pitchFamily="34" charset="0"/>
              </a:rPr>
              <a:t>PROPUESTA ORDEN DEL DIA</a:t>
            </a:r>
          </a:p>
          <a:p>
            <a:pPr lvl="1">
              <a:buFont typeface="Arial" pitchFamily="34" charset="0"/>
              <a:buChar char="•"/>
            </a:pPr>
            <a:r>
              <a:rPr lang="es-ES" sz="2800" smtClean="0">
                <a:latin typeface="Arial Narrow" pitchFamily="34" charset="0"/>
              </a:rPr>
              <a:t> </a:t>
            </a:r>
            <a:r>
              <a:rPr lang="es-ES" sz="2400" dirty="0" smtClean="0">
                <a:latin typeface="Arial Narrow" pitchFamily="34" charset="0"/>
              </a:rPr>
              <a:t>E</a:t>
            </a:r>
            <a:r>
              <a:rPr lang="es-ES" sz="2400" smtClean="0">
                <a:latin typeface="Arial Narrow" pitchFamily="34" charset="0"/>
              </a:rPr>
              <a:t>lección </a:t>
            </a:r>
            <a:r>
              <a:rPr lang="es-ES" sz="2400" dirty="0" smtClean="0">
                <a:latin typeface="Arial Narrow" pitchFamily="34" charset="0"/>
              </a:rPr>
              <a:t>Presidente </a:t>
            </a:r>
            <a:r>
              <a:rPr lang="es-ES" sz="2400" dirty="0" smtClean="0">
                <a:latin typeface="Arial Narrow" pitchFamily="34" charset="0"/>
              </a:rPr>
              <a:t>CTE</a:t>
            </a:r>
          </a:p>
          <a:p>
            <a:pPr lvl="1">
              <a:buFont typeface="Arial" pitchFamily="34" charset="0"/>
              <a:buChar char="•"/>
            </a:pPr>
            <a:r>
              <a:rPr lang="es-ES" sz="2400" dirty="0" smtClean="0">
                <a:latin typeface="Arial Narrow" pitchFamily="34" charset="0"/>
              </a:rPr>
              <a:t> Colegiatura temporada 15-16</a:t>
            </a:r>
            <a:endParaRPr lang="es-ES" sz="2400" dirty="0" smtClean="0">
              <a:latin typeface="Arial Narrow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s-ES" sz="2400" dirty="0" smtClean="0">
                <a:latin typeface="Arial Narrow" pitchFamily="34" charset="0"/>
              </a:rPr>
              <a:t> </a:t>
            </a:r>
            <a:r>
              <a:rPr lang="es-ES" sz="2400" dirty="0" smtClean="0">
                <a:latin typeface="Arial Narrow" pitchFamily="34" charset="0"/>
              </a:rPr>
              <a:t>Premio TONI PONCE temporada 14-15</a:t>
            </a:r>
            <a:endParaRPr lang="es-ES" sz="2400" dirty="0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312</Words>
  <Application>Microsoft Office PowerPoint</Application>
  <PresentationFormat>Presentación en pantalla (4:3)</PresentationFormat>
  <Paragraphs>70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12</cp:revision>
  <dcterms:created xsi:type="dcterms:W3CDTF">2015-09-29T15:31:28Z</dcterms:created>
  <dcterms:modified xsi:type="dcterms:W3CDTF">2015-09-30T13:29:25Z</dcterms:modified>
</cp:coreProperties>
</file>